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56"/>
    <p:restoredTop sz="94660"/>
  </p:normalViewPr>
  <p:slideViewPr>
    <p:cSldViewPr showGuides="1">
      <p:cViewPr varScale="1">
        <p:scale>
          <a:sx n="114" d="100"/>
          <a:sy n="114" d="100"/>
        </p:scale>
        <p:origin x="1224" y="114"/>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02/02/2023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la 2</a:t>
            </a:r>
            <a:r>
              <a:rPr lang="fr-FR" sz="2800" b="1" baseline="30000" dirty="0">
                <a:solidFill>
                  <a:srgbClr val="005696"/>
                </a:solidFill>
              </a:rPr>
              <a:t>de</a:t>
            </a:r>
            <a:endParaRPr lang="fr-FR" sz="2800" b="1" dirty="0">
              <a:solidFill>
                <a:srgbClr val="005696"/>
              </a:solidFill>
            </a:endParaRPr>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a:t>2022-2023</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pic>
        <p:nvPicPr>
          <p:cNvPr id="3" name="Image 2"/>
          <p:cNvPicPr>
            <a:picLocks noChangeAspect="1"/>
          </p:cNvPicPr>
          <p:nvPr/>
        </p:nvPicPr>
        <p:blipFill>
          <a:blip r:embed="rId2"/>
          <a:stretch>
            <a:fillRect/>
          </a:stretch>
        </p:blipFill>
        <p:spPr>
          <a:xfrm>
            <a:off x="360000" y="6489973"/>
            <a:ext cx="4572396" cy="256054"/>
          </a:xfrm>
          <a:prstGeom prst="rect">
            <a:avLst/>
          </a:prstGeom>
        </p:spPr>
      </p:pic>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r>
              <a:rPr lang="fr-FR" sz="2000" dirty="0"/>
              <a:t> </a:t>
            </a:r>
          </a:p>
          <a:p>
            <a:pPr marL="0" indent="0">
              <a:buNone/>
            </a:pPr>
            <a:endParaRPr lang="fr-FR" sz="2000" dirty="0"/>
          </a:p>
        </p:txBody>
      </p:sp>
      <p:sp>
        <p:nvSpPr>
          <p:cNvPr id="10" name="Rectangle 9"/>
          <p:cNvSpPr/>
          <p:nvPr/>
        </p:nvSpPr>
        <p:spPr>
          <a:xfrm>
            <a:off x="207022" y="833848"/>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d’établissement.</a:t>
            </a:r>
          </a:p>
        </p:txBody>
      </p:sp>
      <p:pic>
        <p:nvPicPr>
          <p:cNvPr id="2" name="Image 1"/>
          <p:cNvPicPr>
            <a:picLocks noChangeAspect="1"/>
          </p:cNvPicPr>
          <p:nvPr/>
        </p:nvPicPr>
        <p:blipFill>
          <a:blip r:embed="rId2"/>
          <a:stretch>
            <a:fillRect/>
          </a:stretch>
        </p:blipFill>
        <p:spPr>
          <a:xfrm>
            <a:off x="211337" y="6489973"/>
            <a:ext cx="4572396" cy="256054"/>
          </a:xfrm>
          <a:prstGeom prst="rect">
            <a:avLst/>
          </a:prstGeom>
        </p:spPr>
      </p:pic>
      <p:pic>
        <p:nvPicPr>
          <p:cNvPr id="7" name="Image 6"/>
          <p:cNvPicPr>
            <a:picLocks noChangeAspect="1"/>
          </p:cNvPicPr>
          <p:nvPr/>
        </p:nvPicPr>
        <p:blipFill>
          <a:blip r:embed="rId3"/>
          <a:stretch>
            <a:fillRect/>
          </a:stretch>
        </p:blipFill>
        <p:spPr>
          <a:xfrm>
            <a:off x="228411" y="2060848"/>
            <a:ext cx="8687658" cy="4140000"/>
          </a:xfrm>
          <a:prstGeom prst="rect">
            <a:avLst/>
          </a:prstGeom>
        </p:spPr>
      </p:pic>
    </p:spTree>
    <p:extLst>
      <p:ext uri="{BB962C8B-B14F-4D97-AF65-F5344CB8AC3E}">
        <p14:creationId xmlns:p14="http://schemas.microsoft.com/office/powerpoint/2010/main" val="406109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i="1" dirty="0">
                <a:solidFill>
                  <a:schemeClr val="bg1"/>
                </a:solidFill>
              </a:rPr>
              <a:t> </a:t>
            </a:r>
            <a:r>
              <a:rPr lang="fr-FR" sz="3600" dirty="0">
                <a:solidFill>
                  <a:schemeClr val="bg1"/>
                </a:solidFill>
              </a:rPr>
              <a:t>3</a:t>
            </a:r>
            <a:r>
              <a:rPr lang="fr-FR" sz="4000" i="1" dirty="0">
                <a:solidFill>
                  <a:schemeClr val="bg1"/>
                </a:solidFill>
              </a:rPr>
              <a:t>.</a:t>
            </a:r>
            <a:r>
              <a:rPr lang="fr-FR" sz="3600" dirty="0">
                <a:solidFill>
                  <a:schemeClr val="bg1"/>
                </a:solidFill>
              </a:rPr>
              <a:t>Validation des choix définitifs</a:t>
            </a:r>
          </a:p>
        </p:txBody>
      </p:sp>
      <p:pic>
        <p:nvPicPr>
          <p:cNvPr id="2" name="Image 1"/>
          <p:cNvPicPr>
            <a:picLocks noChangeAspect="1"/>
          </p:cNvPicPr>
          <p:nvPr/>
        </p:nvPicPr>
        <p:blipFill>
          <a:blip r:embed="rId2"/>
          <a:stretch>
            <a:fillRect/>
          </a:stretch>
        </p:blipFill>
        <p:spPr>
          <a:xfrm>
            <a:off x="-395" y="6486248"/>
            <a:ext cx="4572396" cy="256054"/>
          </a:xfrm>
          <a:prstGeom prst="rect">
            <a:avLst/>
          </a:prstGeom>
        </p:spPr>
      </p:pic>
    </p:spTree>
    <p:extLst>
      <p:ext uri="{BB962C8B-B14F-4D97-AF65-F5344CB8AC3E}">
        <p14:creationId xmlns:p14="http://schemas.microsoft.com/office/powerpoint/2010/main" val="3101346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115616" y="904069"/>
            <a:ext cx="7545026" cy="5292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449160" y="260648"/>
            <a:ext cx="7142006" cy="504056"/>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choix définitifs </a:t>
            </a:r>
          </a:p>
          <a:p>
            <a:pPr marL="0" indent="0">
              <a:buNone/>
            </a:pPr>
            <a:endParaRPr lang="fr-FR" sz="2000" dirty="0"/>
          </a:p>
        </p:txBody>
      </p:sp>
      <p:sp>
        <p:nvSpPr>
          <p:cNvPr id="10" name="Rectangle 9"/>
          <p:cNvSpPr/>
          <p:nvPr/>
        </p:nvSpPr>
        <p:spPr>
          <a:xfrm>
            <a:off x="243295" y="3607958"/>
            <a:ext cx="2221609" cy="15841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choix définitifs doit être validé pour être enregistr</a:t>
            </a:r>
            <a:r>
              <a:rPr lang="fr-FR" b="1" dirty="0">
                <a:solidFill>
                  <a:srgbClr val="002060"/>
                </a:solidFill>
              </a:rPr>
              <a:t>é.</a:t>
            </a:r>
          </a:p>
        </p:txBody>
      </p:sp>
      <p:pic>
        <p:nvPicPr>
          <p:cNvPr id="2" name="Image 1"/>
          <p:cNvPicPr>
            <a:picLocks noChangeAspect="1"/>
          </p:cNvPicPr>
          <p:nvPr/>
        </p:nvPicPr>
        <p:blipFill>
          <a:blip r:embed="rId3"/>
          <a:stretch>
            <a:fillRect/>
          </a:stretch>
        </p:blipFill>
        <p:spPr>
          <a:xfrm>
            <a:off x="251520" y="6489973"/>
            <a:ext cx="4572396" cy="256054"/>
          </a:xfrm>
          <a:prstGeom prst="rect">
            <a:avLst/>
          </a:prstGeom>
        </p:spPr>
      </p:pic>
    </p:spTree>
    <p:extLst>
      <p:ext uri="{BB962C8B-B14F-4D97-AF65-F5344CB8AC3E}">
        <p14:creationId xmlns:p14="http://schemas.microsoft.com/office/powerpoint/2010/main" val="2432242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097855" y="1124744"/>
            <a:ext cx="8015196" cy="5040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choix définitifs</a:t>
            </a:r>
          </a:p>
          <a:p>
            <a:pPr marL="0" indent="0">
              <a:buNone/>
            </a:pPr>
            <a:endParaRPr lang="fr-FR" sz="2000" dirty="0"/>
          </a:p>
        </p:txBody>
      </p:sp>
      <p:sp>
        <p:nvSpPr>
          <p:cNvPr id="9" name="Rectangle 8"/>
          <p:cNvSpPr/>
          <p:nvPr/>
        </p:nvSpPr>
        <p:spPr>
          <a:xfrm>
            <a:off x="238306" y="3068960"/>
            <a:ext cx="259228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Un courriel avec le récapitulatif des choix est transmis à chaque représentant légal. </a:t>
            </a:r>
          </a:p>
          <a:p>
            <a:endParaRPr lang="fr-FR" sz="1600" b="1" dirty="0">
              <a:solidFill>
                <a:srgbClr val="002060"/>
              </a:solidFill>
            </a:endParaRPr>
          </a:p>
          <a:p>
            <a:r>
              <a:rPr lang="fr-FR" sz="1600" b="1" dirty="0">
                <a:solidFill>
                  <a:srgbClr val="002060"/>
                </a:solidFill>
              </a:rPr>
              <a:t>Les choix peuvent être modifiés jusqu’à la fermeture du service en ligne. </a:t>
            </a:r>
          </a:p>
        </p:txBody>
      </p:sp>
      <p:pic>
        <p:nvPicPr>
          <p:cNvPr id="2" name="Image 1"/>
          <p:cNvPicPr>
            <a:picLocks noChangeAspect="1"/>
          </p:cNvPicPr>
          <p:nvPr/>
        </p:nvPicPr>
        <p:blipFill>
          <a:blip r:embed="rId3"/>
          <a:stretch>
            <a:fillRect/>
          </a:stretch>
        </p:blipFill>
        <p:spPr>
          <a:xfrm>
            <a:off x="238306" y="6489973"/>
            <a:ext cx="4572396" cy="256054"/>
          </a:xfrm>
          <a:prstGeom prst="rect">
            <a:avLst/>
          </a:prstGeom>
        </p:spPr>
      </p:pic>
    </p:spTree>
    <p:extLst>
      <p:ext uri="{BB962C8B-B14F-4D97-AF65-F5344CB8AC3E}">
        <p14:creationId xmlns:p14="http://schemas.microsoft.com/office/powerpoint/2010/main" val="3828344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sz="4000" dirty="0">
                <a:solidFill>
                  <a:schemeClr val="bg1"/>
                </a:solidFill>
              </a:rPr>
              <a:t> </a:t>
            </a:r>
            <a:r>
              <a:rPr lang="fr-FR" sz="3600" dirty="0">
                <a:solidFill>
                  <a:schemeClr val="bg1"/>
                </a:solidFill>
              </a:rPr>
              <a:t>4</a:t>
            </a:r>
            <a:r>
              <a:rPr lang="fr-FR" sz="3600" i="1" dirty="0">
                <a:solidFill>
                  <a:schemeClr val="bg1"/>
                </a:solidFill>
              </a:rPr>
              <a:t>. </a:t>
            </a:r>
            <a:r>
              <a:rPr lang="fr-FR" sz="3600" dirty="0">
                <a:solidFill>
                  <a:schemeClr val="bg1"/>
                </a:solidFill>
              </a:rPr>
              <a:t>Réponse aux propositions du conseil de classe </a:t>
            </a:r>
          </a:p>
        </p:txBody>
      </p:sp>
      <p:pic>
        <p:nvPicPr>
          <p:cNvPr id="2" name="Image 1"/>
          <p:cNvPicPr>
            <a:picLocks noChangeAspect="1"/>
          </p:cNvPicPr>
          <p:nvPr/>
        </p:nvPicPr>
        <p:blipFill>
          <a:blip r:embed="rId2"/>
          <a:stretch>
            <a:fillRect/>
          </a:stretch>
        </p:blipFill>
        <p:spPr>
          <a:xfrm>
            <a:off x="5072" y="6489973"/>
            <a:ext cx="4572396" cy="256054"/>
          </a:xfrm>
          <a:prstGeom prst="rect">
            <a:avLst/>
          </a:prstGeom>
        </p:spPr>
      </p:pic>
    </p:spTree>
    <p:extLst>
      <p:ext uri="{BB962C8B-B14F-4D97-AF65-F5344CB8AC3E}">
        <p14:creationId xmlns:p14="http://schemas.microsoft.com/office/powerpoint/2010/main" val="1681784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641994" y="548680"/>
            <a:ext cx="7142006" cy="104015"/>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solidFill>
                <a:srgbClr val="005696"/>
              </a:solidFill>
            </a:endParaRPr>
          </a:p>
          <a:p>
            <a:pPr marL="0" indent="0">
              <a:buNone/>
            </a:pPr>
            <a:r>
              <a:rPr lang="fr-FR" sz="2000" dirty="0">
                <a:solidFill>
                  <a:srgbClr val="005696"/>
                </a:solidFill>
              </a:rPr>
              <a:t>Réponse aux propositions du conseil de classe</a:t>
            </a:r>
          </a:p>
          <a:p>
            <a:pPr marL="0" indent="0">
              <a:buNone/>
            </a:pPr>
            <a:endParaRPr lang="fr-FR" sz="2000" dirty="0">
              <a:solidFill>
                <a:srgbClr val="005696"/>
              </a:solidFill>
            </a:endParaRPr>
          </a:p>
          <a:p>
            <a:pPr marL="0" indent="0">
              <a:buNone/>
            </a:pPr>
            <a:endParaRPr lang="fr-FR" sz="2000" dirty="0"/>
          </a:p>
        </p:txBody>
      </p:sp>
      <p:sp>
        <p:nvSpPr>
          <p:cNvPr id="9" name="Rectangle 8"/>
          <p:cNvSpPr/>
          <p:nvPr/>
        </p:nvSpPr>
        <p:spPr>
          <a:xfrm>
            <a:off x="695702" y="1174393"/>
            <a:ext cx="8088298" cy="7914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L’un ou l’autre des représentants légaux peut répondre aux propositions du conseil de classe.</a:t>
            </a:r>
          </a:p>
          <a:p>
            <a:endParaRPr lang="fr-FR" sz="1600" dirty="0">
              <a:solidFill>
                <a:srgbClr val="002060"/>
              </a:solidFill>
            </a:endParaRPr>
          </a:p>
        </p:txBody>
      </p:sp>
      <p:pic>
        <p:nvPicPr>
          <p:cNvPr id="3" name="Image 2"/>
          <p:cNvPicPr>
            <a:picLocks noChangeAspect="1"/>
          </p:cNvPicPr>
          <p:nvPr/>
        </p:nvPicPr>
        <p:blipFill>
          <a:blip r:embed="rId2"/>
          <a:stretch>
            <a:fillRect/>
          </a:stretch>
        </p:blipFill>
        <p:spPr>
          <a:xfrm>
            <a:off x="251520" y="6489973"/>
            <a:ext cx="4572396" cy="256054"/>
          </a:xfrm>
          <a:prstGeom prst="rect">
            <a:avLst/>
          </a:prstGeom>
        </p:spPr>
      </p:pic>
      <p:pic>
        <p:nvPicPr>
          <p:cNvPr id="5" name="Image 4"/>
          <p:cNvPicPr>
            <a:picLocks noChangeAspect="1"/>
          </p:cNvPicPr>
          <p:nvPr/>
        </p:nvPicPr>
        <p:blipFill>
          <a:blip r:embed="rId3"/>
          <a:stretch>
            <a:fillRect/>
          </a:stretch>
        </p:blipFill>
        <p:spPr>
          <a:xfrm>
            <a:off x="539552" y="1772816"/>
            <a:ext cx="7872918" cy="4500000"/>
          </a:xfrm>
          <a:prstGeom prst="rect">
            <a:avLst/>
          </a:prstGeom>
        </p:spPr>
      </p:pic>
    </p:spTree>
    <p:extLst>
      <p:ext uri="{BB962C8B-B14F-4D97-AF65-F5344CB8AC3E}">
        <p14:creationId xmlns:p14="http://schemas.microsoft.com/office/powerpoint/2010/main" val="2484050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a:spLocks noChangeAspect="1"/>
          </p:cNvSpPr>
          <p:nvPr/>
        </p:nvSpPr>
        <p:spPr>
          <a:xfrm>
            <a:off x="-396" y="876195"/>
            <a:ext cx="9142008" cy="55080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pPr marL="342900" indent="-342900" algn="ctr">
              <a:buAutoNum type="arabicPeriod"/>
            </a:pPr>
            <a:r>
              <a:rPr lang="fr-FR" sz="3200" b="1" dirty="0">
                <a:solidFill>
                  <a:schemeClr val="bg1"/>
                </a:solidFill>
              </a:rPr>
              <a:t> Connexion au service en ligne Orientation</a:t>
            </a:r>
          </a:p>
          <a:p>
            <a:pPr algn="ctr"/>
            <a:endParaRPr lang="fr-FR" sz="3200" b="1" dirty="0">
              <a:solidFill>
                <a:schemeClr val="bg1"/>
              </a:solidFill>
            </a:endParaRPr>
          </a:p>
          <a:p>
            <a:pPr algn="ctr"/>
            <a:r>
              <a:rPr lang="fr-FR" sz="2400" b="1" dirty="0">
                <a:solidFill>
                  <a:schemeClr val="bg1"/>
                </a:solidFill>
              </a:rPr>
              <a:t>Compatible avec tous types de supports, tablettes,    smartphones, ordinateurs</a:t>
            </a:r>
          </a:p>
          <a:p>
            <a:pPr algn="ctr"/>
            <a:endParaRPr lang="fr-FR" sz="2400" b="1" dirty="0">
              <a:solidFill>
                <a:schemeClr val="bg1"/>
              </a:solidFill>
            </a:endParaRPr>
          </a:p>
          <a:p>
            <a:pPr algn="ctr"/>
            <a:r>
              <a:rPr lang="fr-FR" sz="2400" b="1" dirty="0">
                <a:solidFill>
                  <a:schemeClr val="bg1"/>
                </a:solidFill>
              </a:rPr>
              <a:t>Accès avec l’adresse unique teleservices.education.gouv.fr</a:t>
            </a: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pic>
        <p:nvPicPr>
          <p:cNvPr id="3" name="Image 2"/>
          <p:cNvPicPr>
            <a:picLocks noChangeAspect="1"/>
          </p:cNvPicPr>
          <p:nvPr/>
        </p:nvPicPr>
        <p:blipFill>
          <a:blip r:embed="rId2"/>
          <a:stretch>
            <a:fillRect/>
          </a:stretch>
        </p:blipFill>
        <p:spPr>
          <a:xfrm>
            <a:off x="-396" y="6489973"/>
            <a:ext cx="4572396" cy="256054"/>
          </a:xfrm>
          <a:prstGeom prst="rect">
            <a:avLst/>
          </a:prstGeom>
        </p:spPr>
      </p:pic>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403648" y="116632"/>
            <a:ext cx="7241758" cy="55634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005696"/>
                </a:solidFill>
              </a:rPr>
              <a:t>Connexion au service en ligne Orientation</a:t>
            </a:r>
          </a:p>
          <a:p>
            <a:pPr marL="0" indent="0">
              <a:buNone/>
            </a:pPr>
            <a:endParaRPr lang="fr-FR" sz="2000" dirty="0">
              <a:solidFill>
                <a:srgbClr val="005696"/>
              </a:solidFill>
            </a:endParaRPr>
          </a:p>
        </p:txBody>
      </p:sp>
      <p:sp>
        <p:nvSpPr>
          <p:cNvPr id="9" name="Titre 8"/>
          <p:cNvSpPr>
            <a:spLocks noGrp="1"/>
          </p:cNvSpPr>
          <p:nvPr>
            <p:ph type="title"/>
          </p:nvPr>
        </p:nvSpPr>
        <p:spPr>
          <a:xfrm>
            <a:off x="442656" y="958558"/>
            <a:ext cx="8367834" cy="16783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algn="just" defTabSz="1219170">
              <a:buNone/>
            </a:pPr>
            <a:r>
              <a:rPr lang="fr-FR" sz="1600" dirty="0">
                <a:solidFill>
                  <a:srgbClr val="002060"/>
                </a:solidFill>
              </a:rPr>
              <a:t>Le compte d’un représentant légal </a:t>
            </a:r>
            <a:r>
              <a:rPr lang="fr-FR" sz="1600" b="0" dirty="0">
                <a:solidFill>
                  <a:srgbClr val="002060"/>
                </a:solidFill>
              </a:rPr>
              <a:t>permet de saisir les choix définitifs et de répondre aux propositions du conseil de classe</a:t>
            </a:r>
          </a:p>
          <a:p>
            <a:pPr marL="0" indent="0" algn="just" defTabSz="1219170">
              <a:buNone/>
            </a:pPr>
            <a:endParaRPr lang="fr-FR" sz="1600" dirty="0">
              <a:solidFill>
                <a:srgbClr val="002060"/>
              </a:solidFill>
            </a:endParaRPr>
          </a:p>
          <a:p>
            <a:pPr marL="0" indent="0" algn="just" defTabSz="1219170">
              <a:buNone/>
            </a:pPr>
            <a:r>
              <a:rPr lang="fr-FR" sz="1600" dirty="0">
                <a:solidFill>
                  <a:srgbClr val="002060"/>
                </a:solidFill>
              </a:rPr>
              <a:t>Le compte d’un élève </a:t>
            </a:r>
            <a:r>
              <a:rPr lang="fr-FR" sz="1600" b="0" dirty="0">
                <a:solidFill>
                  <a:srgbClr val="002060"/>
                </a:solidFill>
              </a:rPr>
              <a:t>permet uniquement de consulter les saisies effectuées par le représentant légal.</a:t>
            </a:r>
          </a:p>
          <a:p>
            <a:pPr marL="0" indent="0" defTabSz="1219170">
              <a:buNone/>
            </a:pPr>
            <a:endParaRPr lang="fr-FR" sz="2400" dirty="0">
              <a:solidFill>
                <a:srgbClr val="000000"/>
              </a:solidFill>
            </a:endParaRPr>
          </a:p>
        </p:txBody>
      </p:sp>
      <p:pic>
        <p:nvPicPr>
          <p:cNvPr id="2" name="Image 1"/>
          <p:cNvPicPr>
            <a:picLocks noChangeAspect="1"/>
          </p:cNvPicPr>
          <p:nvPr/>
        </p:nvPicPr>
        <p:blipFill>
          <a:blip r:embed="rId2"/>
          <a:stretch>
            <a:fillRect/>
          </a:stretch>
        </p:blipFill>
        <p:spPr>
          <a:xfrm>
            <a:off x="278410" y="6489973"/>
            <a:ext cx="4572396" cy="256054"/>
          </a:xfrm>
          <a:prstGeom prst="rect">
            <a:avLst/>
          </a:prstGeom>
        </p:spPr>
      </p:pic>
      <p:pic>
        <p:nvPicPr>
          <p:cNvPr id="3" name="Image 2"/>
          <p:cNvPicPr>
            <a:picLocks noChangeAspect="1"/>
          </p:cNvPicPr>
          <p:nvPr/>
        </p:nvPicPr>
        <p:blipFill>
          <a:blip r:embed="rId3"/>
          <a:stretch>
            <a:fillRect/>
          </a:stretch>
        </p:blipFill>
        <p:spPr>
          <a:xfrm>
            <a:off x="325869" y="2420888"/>
            <a:ext cx="8492245" cy="3708000"/>
          </a:xfrm>
          <a:prstGeom prst="rect">
            <a:avLst/>
          </a:prstGeom>
        </p:spPr>
      </p:pic>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a:t>
            </a:r>
            <a:r>
              <a:rPr lang="fr-FR" sz="2000" dirty="0">
                <a:solidFill>
                  <a:srgbClr val="002060"/>
                </a:solidFill>
              </a:rPr>
              <a:t> </a:t>
            </a:r>
          </a:p>
          <a:p>
            <a:pPr marL="0" indent="0">
              <a:buNone/>
            </a:pPr>
            <a:endParaRPr lang="fr-FR" sz="2000" dirty="0"/>
          </a:p>
        </p:txBody>
      </p:sp>
      <p:sp>
        <p:nvSpPr>
          <p:cNvPr id="8" name="Titre 8"/>
          <p:cNvSpPr>
            <a:spLocks noGrp="1"/>
          </p:cNvSpPr>
          <p:nvPr>
            <p:ph type="title"/>
          </p:nvPr>
        </p:nvSpPr>
        <p:spPr>
          <a:xfrm>
            <a:off x="683568" y="980728"/>
            <a:ext cx="8208912"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endParaRPr lang="fr-FR" b="1" dirty="0">
              <a:solidFill>
                <a:srgbClr val="000000"/>
              </a:solidFill>
            </a:endParaRPr>
          </a:p>
          <a:p>
            <a:pPr marL="0" indent="0" defTabSz="1219170">
              <a:buNone/>
            </a:pPr>
            <a:br>
              <a:rPr lang="fr-FR" sz="1800" dirty="0">
                <a:solidFill>
                  <a:schemeClr val="bg1"/>
                </a:solidFill>
              </a:rPr>
            </a:br>
            <a:br>
              <a:rPr lang="fr-FR" sz="1800" dirty="0">
                <a:solidFill>
                  <a:schemeClr val="bg1"/>
                </a:solidFill>
              </a:rPr>
            </a:br>
            <a:r>
              <a:rPr lang="fr-FR" sz="1600" dirty="0">
                <a:solidFill>
                  <a:srgbClr val="002060"/>
                </a:solidFill>
              </a:rPr>
              <a:t>Connexion au portail Scolarité services avec mon compte </a:t>
            </a:r>
            <a:r>
              <a:rPr lang="fr-FR" sz="1600" dirty="0" err="1">
                <a:solidFill>
                  <a:srgbClr val="002060"/>
                </a:solidFill>
              </a:rPr>
              <a:t>EduConnect</a:t>
            </a:r>
            <a:r>
              <a:rPr lang="fr-FR" sz="1600" dirty="0">
                <a:solidFill>
                  <a:srgbClr val="002060"/>
                </a:solidFill>
              </a:rPr>
              <a:t>.</a:t>
            </a:r>
            <a:br>
              <a:rPr lang="fr-FR" sz="1600" dirty="0">
                <a:solidFill>
                  <a:srgbClr val="002060"/>
                </a:solidFill>
              </a:rPr>
            </a:br>
            <a:br>
              <a:rPr lang="fr-FR" sz="1600" dirty="0">
                <a:solidFill>
                  <a:srgbClr val="002060"/>
                </a:solidFill>
              </a:rPr>
            </a:br>
            <a:r>
              <a:rPr lang="fr-FR" sz="1600" dirty="0">
                <a:solidFill>
                  <a:srgbClr val="002060"/>
                </a:solidFill>
              </a:rPr>
              <a:t>Accès avec l’identifiant et le mot de passe  transmis par le chef d’établissement.</a:t>
            </a:r>
            <a:br>
              <a:rPr lang="fr-FR" sz="1600" dirty="0">
                <a:solidFill>
                  <a:srgbClr val="002060"/>
                </a:solidFill>
              </a:rPr>
            </a:br>
            <a:br>
              <a:rPr lang="fr-FR" sz="1800" dirty="0">
                <a:solidFill>
                  <a:srgbClr val="002060"/>
                </a:solidFill>
              </a:rPr>
            </a:br>
            <a:r>
              <a:rPr lang="fr-FR" sz="1800" b="0" dirty="0">
                <a:solidFill>
                  <a:schemeClr val="bg1"/>
                </a:solidFill>
              </a:rPr>
              <a:t>.</a:t>
            </a:r>
          </a:p>
          <a:p>
            <a:pPr marL="0" indent="0" defTabSz="1219170">
              <a:buNone/>
            </a:pPr>
            <a:endParaRPr lang="fr-FR" sz="2400" dirty="0">
              <a:solidFill>
                <a:srgbClr val="000000"/>
              </a:solidFill>
            </a:endParaRPr>
          </a:p>
        </p:txBody>
      </p:sp>
      <p:pic>
        <p:nvPicPr>
          <p:cNvPr id="2" name="Image 1"/>
          <p:cNvPicPr>
            <a:picLocks noChangeAspect="1"/>
          </p:cNvPicPr>
          <p:nvPr/>
        </p:nvPicPr>
        <p:blipFill>
          <a:blip r:embed="rId2"/>
          <a:stretch>
            <a:fillRect/>
          </a:stretch>
        </p:blipFill>
        <p:spPr>
          <a:xfrm>
            <a:off x="222302" y="6489973"/>
            <a:ext cx="4572396" cy="256054"/>
          </a:xfrm>
          <a:prstGeom prst="rect">
            <a:avLst/>
          </a:prstGeom>
        </p:spPr>
      </p:pic>
      <p:pic>
        <p:nvPicPr>
          <p:cNvPr id="3" name="Image 2"/>
          <p:cNvPicPr>
            <a:picLocks noChangeAspect="1"/>
          </p:cNvPicPr>
          <p:nvPr/>
        </p:nvPicPr>
        <p:blipFill>
          <a:blip r:embed="rId3"/>
          <a:stretch>
            <a:fillRect/>
          </a:stretch>
        </p:blipFill>
        <p:spPr>
          <a:xfrm>
            <a:off x="899592" y="1805430"/>
            <a:ext cx="7443488" cy="4572000"/>
          </a:xfrm>
          <a:prstGeom prst="rect">
            <a:avLst/>
          </a:prstGeom>
        </p:spPr>
      </p:pic>
    </p:spTree>
    <p:extLst>
      <p:ext uri="{BB962C8B-B14F-4D97-AF65-F5344CB8AC3E}">
        <p14:creationId xmlns:p14="http://schemas.microsoft.com/office/powerpoint/2010/main" val="43976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2" name="ZoneTexte 1"/>
          <p:cNvSpPr txBox="1"/>
          <p:nvPr/>
        </p:nvSpPr>
        <p:spPr>
          <a:xfrm>
            <a:off x="899592" y="940532"/>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services.</a:t>
            </a:r>
            <a:r>
              <a:rPr lang="fr-FR" b="1" dirty="0"/>
              <a:t> </a:t>
            </a:r>
          </a:p>
          <a:p>
            <a:endParaRPr lang="fr-FR" b="1" dirty="0"/>
          </a:p>
        </p:txBody>
      </p:sp>
      <p:pic>
        <p:nvPicPr>
          <p:cNvPr id="3" name="Image 2"/>
          <p:cNvPicPr>
            <a:picLocks noChangeAspect="1"/>
          </p:cNvPicPr>
          <p:nvPr/>
        </p:nvPicPr>
        <p:blipFill>
          <a:blip r:embed="rId2"/>
          <a:stretch>
            <a:fillRect/>
          </a:stretch>
        </p:blipFill>
        <p:spPr>
          <a:xfrm>
            <a:off x="324819" y="6489973"/>
            <a:ext cx="4572396" cy="256054"/>
          </a:xfrm>
          <a:prstGeom prst="rect">
            <a:avLst/>
          </a:prstGeom>
        </p:spPr>
      </p:pic>
      <p:pic>
        <p:nvPicPr>
          <p:cNvPr id="5" name="Image 4"/>
          <p:cNvPicPr>
            <a:picLocks noChangeAspect="1"/>
          </p:cNvPicPr>
          <p:nvPr/>
        </p:nvPicPr>
        <p:blipFill>
          <a:blip r:embed="rId3"/>
          <a:stretch>
            <a:fillRect/>
          </a:stretch>
        </p:blipFill>
        <p:spPr>
          <a:xfrm>
            <a:off x="467544" y="1517992"/>
            <a:ext cx="8113061" cy="4572000"/>
          </a:xfrm>
          <a:prstGeom prst="rect">
            <a:avLst/>
          </a:prstGeom>
        </p:spPr>
      </p:pic>
    </p:spTree>
    <p:extLst>
      <p:ext uri="{BB962C8B-B14F-4D97-AF65-F5344CB8AC3E}">
        <p14:creationId xmlns:p14="http://schemas.microsoft.com/office/powerpoint/2010/main" val="63226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a:t>
            </a:r>
            <a:r>
              <a:rPr lang="fr-FR" sz="2000" dirty="0"/>
              <a:t> </a:t>
            </a:r>
          </a:p>
          <a:p>
            <a:pPr marL="0" indent="0">
              <a:buNone/>
            </a:pPr>
            <a:endParaRPr lang="fr-FR" sz="2000" dirty="0"/>
          </a:p>
        </p:txBody>
      </p:sp>
      <p:sp>
        <p:nvSpPr>
          <p:cNvPr id="7" name="Rectangle 6"/>
          <p:cNvSpPr/>
          <p:nvPr/>
        </p:nvSpPr>
        <p:spPr>
          <a:xfrm>
            <a:off x="657006" y="83671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d’établissement.</a:t>
            </a:r>
          </a:p>
        </p:txBody>
      </p:sp>
      <p:pic>
        <p:nvPicPr>
          <p:cNvPr id="2" name="Image 1"/>
          <p:cNvPicPr>
            <a:picLocks noChangeAspect="1"/>
          </p:cNvPicPr>
          <p:nvPr/>
        </p:nvPicPr>
        <p:blipFill>
          <a:blip r:embed="rId2"/>
          <a:stretch>
            <a:fillRect/>
          </a:stretch>
        </p:blipFill>
        <p:spPr>
          <a:xfrm>
            <a:off x="228352" y="6489973"/>
            <a:ext cx="4572396" cy="256054"/>
          </a:xfrm>
          <a:prstGeom prst="rect">
            <a:avLst/>
          </a:prstGeom>
        </p:spPr>
      </p:pic>
      <p:pic>
        <p:nvPicPr>
          <p:cNvPr id="3" name="Image 2"/>
          <p:cNvPicPr>
            <a:picLocks noChangeAspect="1"/>
          </p:cNvPicPr>
          <p:nvPr/>
        </p:nvPicPr>
        <p:blipFill>
          <a:blip r:embed="rId3"/>
          <a:stretch>
            <a:fillRect/>
          </a:stretch>
        </p:blipFill>
        <p:spPr>
          <a:xfrm>
            <a:off x="323528" y="1901737"/>
            <a:ext cx="8632684" cy="4243184"/>
          </a:xfrm>
          <a:prstGeom prst="rect">
            <a:avLst/>
          </a:prstGeom>
        </p:spPr>
      </p:pic>
    </p:spTree>
    <p:extLst>
      <p:ext uri="{BB962C8B-B14F-4D97-AF65-F5344CB8AC3E}">
        <p14:creationId xmlns:p14="http://schemas.microsoft.com/office/powerpoint/2010/main" val="621403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noChangeAspect="1"/>
          </p:cNvSpPr>
          <p:nvPr>
            <p:ph type="title"/>
          </p:nvPr>
        </p:nvSpPr>
        <p:spPr>
          <a:xfrm>
            <a:off x="-6208" y="1194000"/>
            <a:ext cx="9148857" cy="5184000"/>
          </a:xfrm>
          <a:solidFill>
            <a:srgbClr val="005696"/>
          </a:solidFill>
        </p:spPr>
        <p:txBody>
          <a:bodyPr/>
          <a:lstStyle/>
          <a:p>
            <a:pPr marL="0" indent="0" algn="ctr">
              <a:buNone/>
            </a:pPr>
            <a:r>
              <a:rPr lang="fr-FR" i="1" dirty="0">
                <a:solidFill>
                  <a:schemeClr val="bg1"/>
                </a:solidFill>
              </a:rPr>
              <a:t> </a:t>
            </a:r>
            <a:r>
              <a:rPr lang="fr-FR" sz="3600" dirty="0">
                <a:solidFill>
                  <a:schemeClr val="bg1"/>
                </a:solidFill>
              </a:rPr>
              <a:t>2</a:t>
            </a:r>
            <a:r>
              <a:rPr lang="fr-FR" sz="3600" i="1" dirty="0">
                <a:solidFill>
                  <a:schemeClr val="bg1"/>
                </a:solidFill>
              </a:rPr>
              <a:t>. </a:t>
            </a:r>
            <a:r>
              <a:rPr lang="fr-FR" sz="3600" dirty="0">
                <a:solidFill>
                  <a:schemeClr val="bg1"/>
                </a:solidFill>
              </a:rPr>
              <a:t>Saisie des choix définitifs</a:t>
            </a:r>
          </a:p>
        </p:txBody>
      </p:sp>
      <p:pic>
        <p:nvPicPr>
          <p:cNvPr id="2" name="Image 1"/>
          <p:cNvPicPr>
            <a:picLocks noChangeAspect="1"/>
          </p:cNvPicPr>
          <p:nvPr/>
        </p:nvPicPr>
        <p:blipFill>
          <a:blip r:embed="rId2"/>
          <a:stretch>
            <a:fillRect/>
          </a:stretch>
        </p:blipFill>
        <p:spPr>
          <a:xfrm>
            <a:off x="-4175" y="6489973"/>
            <a:ext cx="4572396" cy="256054"/>
          </a:xfrm>
          <a:prstGeom prst="rect">
            <a:avLst/>
          </a:prstGeom>
        </p:spPr>
      </p:pic>
    </p:spTree>
    <p:extLst>
      <p:ext uri="{BB962C8B-B14F-4D97-AF65-F5344CB8AC3E}">
        <p14:creationId xmlns:p14="http://schemas.microsoft.com/office/powerpoint/2010/main" val="407666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1043608" y="1530169"/>
            <a:ext cx="6724210" cy="4608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r>
              <a:rPr lang="fr-FR" sz="2000" dirty="0">
                <a:solidFill>
                  <a:srgbClr val="002060"/>
                </a:solidFill>
              </a:rPr>
              <a:t> </a:t>
            </a:r>
          </a:p>
          <a:p>
            <a:pPr marL="0" indent="0">
              <a:buNone/>
            </a:pPr>
            <a:endParaRPr lang="fr-FR" sz="2000" dirty="0"/>
          </a:p>
        </p:txBody>
      </p:sp>
      <p:sp>
        <p:nvSpPr>
          <p:cNvPr id="8" name="Rectangle 7"/>
          <p:cNvSpPr/>
          <p:nvPr/>
        </p:nvSpPr>
        <p:spPr>
          <a:xfrm>
            <a:off x="1244348" y="841040"/>
            <a:ext cx="7200800" cy="569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Présentation de chaque phase pour repérer les différentes étapes.</a:t>
            </a:r>
          </a:p>
        </p:txBody>
      </p:sp>
      <p:pic>
        <p:nvPicPr>
          <p:cNvPr id="2" name="Image 1"/>
          <p:cNvPicPr>
            <a:picLocks noChangeAspect="1"/>
          </p:cNvPicPr>
          <p:nvPr/>
        </p:nvPicPr>
        <p:blipFill>
          <a:blip r:embed="rId3"/>
          <a:stretch>
            <a:fillRect/>
          </a:stretch>
        </p:blipFill>
        <p:spPr>
          <a:xfrm>
            <a:off x="272352" y="6489973"/>
            <a:ext cx="4572396" cy="256054"/>
          </a:xfrm>
          <a:prstGeom prst="rect">
            <a:avLst/>
          </a:prstGeom>
        </p:spPr>
      </p:pic>
    </p:spTree>
    <p:extLst>
      <p:ext uri="{BB962C8B-B14F-4D97-AF65-F5344CB8AC3E}">
        <p14:creationId xmlns:p14="http://schemas.microsoft.com/office/powerpoint/2010/main" val="2823248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p>
          <a:p>
            <a:pPr marL="0" indent="0">
              <a:buNone/>
            </a:pPr>
            <a:endParaRPr lang="fr-FR" sz="2000" dirty="0">
              <a:solidFill>
                <a:srgbClr val="005696"/>
              </a:solidFill>
            </a:endParaRPr>
          </a:p>
        </p:txBody>
      </p:sp>
      <p:sp>
        <p:nvSpPr>
          <p:cNvPr id="8" name="Rectangle 7"/>
          <p:cNvSpPr/>
          <p:nvPr/>
        </p:nvSpPr>
        <p:spPr>
          <a:xfrm>
            <a:off x="728366" y="692696"/>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a:solidFill>
                <a:schemeClr val="bg1"/>
              </a:solidFill>
            </a:endParaRPr>
          </a:p>
          <a:p>
            <a:pPr algn="just"/>
            <a:r>
              <a:rPr lang="fr-FR" sz="1600" b="1" dirty="0">
                <a:solidFill>
                  <a:srgbClr val="002060"/>
                </a:solidFill>
              </a:rPr>
              <a:t>Le bouton « + Ajouter un choix définitif » ouvre une pop-up qui permet la sélection d’une voie d’orientation, les choix doivent être validés pour être enregistrés.</a:t>
            </a:r>
          </a:p>
          <a:p>
            <a:endParaRPr lang="fr-FR" b="1" dirty="0">
              <a:solidFill>
                <a:schemeClr val="bg1"/>
              </a:solidFill>
            </a:endParaRPr>
          </a:p>
        </p:txBody>
      </p:sp>
      <p:pic>
        <p:nvPicPr>
          <p:cNvPr id="3" name="Image 2"/>
          <p:cNvPicPr>
            <a:picLocks noChangeAspect="1"/>
          </p:cNvPicPr>
          <p:nvPr/>
        </p:nvPicPr>
        <p:blipFill>
          <a:blip r:embed="rId2"/>
          <a:stretch>
            <a:fillRect/>
          </a:stretch>
        </p:blipFill>
        <p:spPr>
          <a:xfrm>
            <a:off x="251520" y="6489973"/>
            <a:ext cx="4572396" cy="256054"/>
          </a:xfrm>
          <a:prstGeom prst="rect">
            <a:avLst/>
          </a:prstGeom>
        </p:spPr>
      </p:pic>
      <p:pic>
        <p:nvPicPr>
          <p:cNvPr id="5" name="Image 4"/>
          <p:cNvPicPr>
            <a:picLocks noChangeAspect="1"/>
          </p:cNvPicPr>
          <p:nvPr/>
        </p:nvPicPr>
        <p:blipFill>
          <a:blip r:embed="rId3"/>
          <a:stretch>
            <a:fillRect/>
          </a:stretch>
        </p:blipFill>
        <p:spPr>
          <a:xfrm>
            <a:off x="579932" y="1772816"/>
            <a:ext cx="8145740" cy="4248000"/>
          </a:xfrm>
          <a:prstGeom prst="rect">
            <a:avLst/>
          </a:prstGeom>
        </p:spPr>
      </p:pic>
    </p:spTree>
    <p:extLst>
      <p:ext uri="{BB962C8B-B14F-4D97-AF65-F5344CB8AC3E}">
        <p14:creationId xmlns:p14="http://schemas.microsoft.com/office/powerpoint/2010/main" val="334284822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C70C1589-5D8B-4171-AF89-9E0318E277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706</TotalTime>
  <Words>383</Words>
  <Application>Microsoft Office PowerPoint</Application>
  <PresentationFormat>Affichage à l'écran (4:3)</PresentationFormat>
  <Paragraphs>93</Paragraphs>
  <Slides>15</Slides>
  <Notes>0</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15</vt:i4>
      </vt:variant>
    </vt:vector>
  </HeadingPairs>
  <TitlesOfParts>
    <vt:vector size="17" baseType="lpstr">
      <vt:lpstr>Arial</vt:lpstr>
      <vt:lpstr>MINISTÈRIEL</vt:lpstr>
      <vt:lpstr>Présentation PowerPoint</vt:lpstr>
      <vt:lpstr>Présentation PowerPoint</vt:lpstr>
      <vt:lpstr> Le compte d’un représentant légal permet de saisir les choix définitifs et de répondre aux propositions du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Présentation PowerPoint</vt:lpstr>
      <vt:lpstr>Présentation PowerPoint</vt:lpstr>
      <vt:lpstr> 2. Saisie des choix définitifs</vt:lpstr>
      <vt:lpstr>Présentation PowerPoint</vt:lpstr>
      <vt:lpstr>Présentation PowerPoint</vt:lpstr>
      <vt:lpstr>Présentation PowerPoint</vt:lpstr>
      <vt:lpstr> 3.Validation des choix définitifs</vt:lpstr>
      <vt:lpstr>Présentation PowerPoint</vt:lpstr>
      <vt:lpstr>Présentation PowerPoint</vt:lpstr>
      <vt:lpstr> 4. Réponse aux propositions du conseil de classe </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dir-adjoint1</cp:lastModifiedBy>
  <cp:revision>69</cp:revision>
  <dcterms:created xsi:type="dcterms:W3CDTF">2020-03-05T15:21:24Z</dcterms:created>
  <dcterms:modified xsi:type="dcterms:W3CDTF">2023-02-02T07:42:58Z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