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97" d="100"/>
          <a:sy n="97" d="100"/>
        </p:scale>
        <p:origin x="-2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6047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6232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7279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13744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1381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9666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5524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1617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2480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5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2495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F6965-69EA-4369-A894-3DB3DF51FB47}" type="datetimeFigureOut">
              <a:rPr lang="fr-FR" smtClean="0"/>
              <a:pPr/>
              <a:t>30/06/2020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3D27D-F30A-465A-9833-E0F6324EF09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0684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 de texte 2"/>
          <p:cNvSpPr txBox="1">
            <a:spLocks noChangeArrowheads="1"/>
          </p:cNvSpPr>
          <p:nvPr/>
        </p:nvSpPr>
        <p:spPr bwMode="auto">
          <a:xfrm>
            <a:off x="3477889" y="187891"/>
            <a:ext cx="6928632" cy="824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000" dirty="0" smtClean="0">
                <a:solidFill>
                  <a:srgbClr val="0070C0"/>
                </a:solidFill>
                <a:effectLst/>
                <a:latin typeface="AR BLANCA" panose="020000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BAC 2022: E.D.S </a:t>
            </a:r>
            <a:r>
              <a:rPr lang="fr-FR" sz="2000" dirty="0">
                <a:solidFill>
                  <a:srgbClr val="0070C0"/>
                </a:solidFill>
                <a:effectLst/>
                <a:latin typeface="AR BLANCA" panose="020000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Langues, Lettres et Cultures </a:t>
            </a:r>
            <a:r>
              <a:rPr lang="fr-FR" sz="2000" dirty="0" smtClean="0">
                <a:solidFill>
                  <a:srgbClr val="0070C0"/>
                </a:solidFill>
                <a:effectLst/>
                <a:latin typeface="AR BLANCA" panose="020000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Etrangères  </a:t>
            </a:r>
            <a:r>
              <a:rPr lang="fr-FR" sz="2800" dirty="0" smtClean="0">
                <a:solidFill>
                  <a:srgbClr val="0070C0"/>
                </a:solidFill>
                <a:latin typeface="AR BLANCA" panose="020000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  <a:t>ANGLAIS MONDE CONTEMPORAIN</a:t>
            </a:r>
            <a:endParaRPr lang="fr-FR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77889" y="1089934"/>
            <a:ext cx="6928632" cy="8103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Pour qui? Pour </a:t>
            </a:r>
            <a:r>
              <a:rPr lang="fr-FR" dirty="0">
                <a:solidFill>
                  <a:schemeClr val="tx1"/>
                </a:solidFill>
              </a:rPr>
              <a:t>tous les lycéens souhaitant consolider leur maîtrise de l’anglais </a:t>
            </a:r>
            <a:r>
              <a:rPr lang="fr-FR" dirty="0" smtClean="0">
                <a:solidFill>
                  <a:schemeClr val="tx1"/>
                </a:solidFill>
              </a:rPr>
              <a:t>&amp; explorer </a:t>
            </a:r>
            <a:r>
              <a:rPr lang="fr-FR" dirty="0">
                <a:solidFill>
                  <a:schemeClr val="tx1"/>
                </a:solidFill>
              </a:rPr>
              <a:t>la langue anglaise et le monde anglophone contemporain de manière </a:t>
            </a:r>
            <a:r>
              <a:rPr lang="fr-FR" dirty="0" smtClean="0">
                <a:solidFill>
                  <a:schemeClr val="tx1"/>
                </a:solidFill>
              </a:rPr>
              <a:t>approfondie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9584444" y="1829068"/>
            <a:ext cx="2450663" cy="331997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En 1</a:t>
            </a:r>
            <a:r>
              <a:rPr lang="fr-FR" sz="1400" baseline="30000" dirty="0" smtClean="0">
                <a:solidFill>
                  <a:schemeClr val="tx1"/>
                </a:solidFill>
              </a:rPr>
              <a:t>ère</a:t>
            </a:r>
            <a:r>
              <a:rPr lang="fr-FR" sz="1400" dirty="0" smtClean="0">
                <a:solidFill>
                  <a:schemeClr val="tx1"/>
                </a:solidFill>
              </a:rPr>
              <a:t>: </a:t>
            </a:r>
            <a:r>
              <a:rPr lang="fr-FR" sz="1400" u="sng" dirty="0" smtClean="0">
                <a:solidFill>
                  <a:schemeClr val="tx1"/>
                </a:solidFill>
              </a:rPr>
              <a:t>4 heures </a:t>
            </a:r>
            <a:r>
              <a:rPr lang="fr-FR" sz="1400" dirty="0" smtClean="0">
                <a:solidFill>
                  <a:schemeClr val="tx1"/>
                </a:solidFill>
              </a:rPr>
              <a:t>par semaine d’EDS </a:t>
            </a:r>
            <a:r>
              <a:rPr lang="fr-FR" sz="1400" u="sng" dirty="0" smtClean="0">
                <a:solidFill>
                  <a:schemeClr val="tx1"/>
                </a:solidFill>
              </a:rPr>
              <a:t>+ 2 heures</a:t>
            </a:r>
            <a:r>
              <a:rPr lang="fr-FR" sz="1400" dirty="0" smtClean="0">
                <a:solidFill>
                  <a:schemeClr val="tx1"/>
                </a:solidFill>
              </a:rPr>
              <a:t> d’anglais en tronc commun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= </a:t>
            </a:r>
            <a:r>
              <a:rPr lang="fr-FR" sz="1400" u="sng" dirty="0" smtClean="0">
                <a:solidFill>
                  <a:schemeClr val="tx1"/>
                </a:solidFill>
              </a:rPr>
              <a:t>6 heures </a:t>
            </a:r>
            <a:r>
              <a:rPr lang="fr-FR" sz="1400" dirty="0" smtClean="0">
                <a:solidFill>
                  <a:schemeClr val="tx1"/>
                </a:solidFill>
              </a:rPr>
              <a:t>pour accéder à un niveau avancé pour mieux développer ses compétences et aborder solidement les études supérieures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5069" y="5187794"/>
            <a:ext cx="11144969" cy="12552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L’enseignement de </a:t>
            </a:r>
            <a:r>
              <a:rPr lang="fr-FR" sz="2200" b="1" dirty="0" smtClean="0">
                <a:solidFill>
                  <a:schemeClr val="tx1"/>
                </a:solidFill>
              </a:rPr>
              <a:t>l’EDS Anglais, monde contemporain </a:t>
            </a:r>
            <a:r>
              <a:rPr lang="fr-FR" sz="1600" b="1" dirty="0">
                <a:solidFill>
                  <a:schemeClr val="tx1"/>
                </a:solidFill>
              </a:rPr>
              <a:t>prend appui sur une grande variété de supports (presse écrite et </a:t>
            </a:r>
            <a:r>
              <a:rPr lang="fr-FR" sz="1600" b="1" dirty="0" smtClean="0">
                <a:solidFill>
                  <a:schemeClr val="tx1"/>
                </a:solidFill>
              </a:rPr>
              <a:t>audiovisuelle</a:t>
            </a:r>
            <a:r>
              <a:rPr lang="fr-FR" sz="1600" b="1" dirty="0">
                <a:solidFill>
                  <a:schemeClr val="tx1"/>
                </a:solidFill>
              </a:rPr>
              <a:t>, discours, films, sites d’information en ligne, documents iconographiques, cartographiques, statistiques, etc.) </a:t>
            </a:r>
            <a:r>
              <a:rPr lang="fr-FR" sz="2000" b="1" u="sng" dirty="0">
                <a:solidFill>
                  <a:schemeClr val="tx1"/>
                </a:solidFill>
              </a:rPr>
              <a:t>en lien avec l’actualité du monde anglophone</a:t>
            </a:r>
            <a:r>
              <a:rPr lang="fr-FR" sz="1600" b="1" dirty="0">
                <a:solidFill>
                  <a:schemeClr val="tx1"/>
                </a:solidFill>
              </a:rPr>
              <a:t>. </a:t>
            </a:r>
            <a:endParaRPr lang="fr-FR" sz="1600" dirty="0">
              <a:solidFill>
                <a:schemeClr val="tx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069" y="193958"/>
            <a:ext cx="2705100" cy="16859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703" y="136920"/>
            <a:ext cx="1704143" cy="90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85069" y="1943568"/>
            <a:ext cx="4157663" cy="31667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err="1" smtClean="0">
                <a:solidFill>
                  <a:srgbClr val="FF0000"/>
                </a:solidFill>
              </a:rPr>
              <a:t>Thématique</a:t>
            </a:r>
            <a:r>
              <a:rPr lang="en-US" sz="2200" b="1" dirty="0" smtClean="0">
                <a:solidFill>
                  <a:srgbClr val="FF0000"/>
                </a:solidFill>
              </a:rPr>
              <a:t> 1: </a:t>
            </a:r>
            <a:r>
              <a:rPr lang="fr-FR" sz="2200" b="1" dirty="0">
                <a:solidFill>
                  <a:srgbClr val="FF0000"/>
                </a:solidFill>
              </a:rPr>
              <a:t>« Savoirs, création, innovation » 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Axe 1: Production et circulation des </a:t>
            </a:r>
            <a:r>
              <a:rPr lang="en-US" b="1" dirty="0" err="1" smtClean="0">
                <a:solidFill>
                  <a:schemeClr val="tx1"/>
                </a:solidFill>
              </a:rPr>
              <a:t>savoirs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Ex : les </a:t>
            </a:r>
            <a:r>
              <a:rPr lang="en-US" dirty="0" err="1" smtClean="0">
                <a:solidFill>
                  <a:schemeClr val="tx1"/>
                </a:solidFill>
              </a:rPr>
              <a:t>systèmes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éducatifs</a:t>
            </a:r>
            <a:r>
              <a:rPr lang="en-US" dirty="0" smtClean="0">
                <a:solidFill>
                  <a:schemeClr val="tx1"/>
                </a:solidFill>
              </a:rPr>
              <a:t>, les </a:t>
            </a:r>
            <a:r>
              <a:rPr lang="en-US" dirty="0" err="1" smtClean="0">
                <a:solidFill>
                  <a:schemeClr val="tx1"/>
                </a:solidFill>
              </a:rPr>
              <a:t>sociétés</a:t>
            </a:r>
            <a:r>
              <a:rPr lang="en-US" dirty="0" smtClean="0">
                <a:solidFill>
                  <a:schemeClr val="tx1"/>
                </a:solidFill>
              </a:rPr>
              <a:t> du savoir, savoir et </a:t>
            </a:r>
            <a:r>
              <a:rPr lang="en-US" dirty="0" err="1" smtClean="0">
                <a:solidFill>
                  <a:schemeClr val="tx1"/>
                </a:solidFill>
              </a:rPr>
              <a:t>entreprises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Axe 2 : Sciences et </a:t>
            </a:r>
            <a:r>
              <a:rPr lang="en-US" b="1" dirty="0" err="1" smtClean="0">
                <a:solidFill>
                  <a:schemeClr val="tx1"/>
                </a:solidFill>
              </a:rPr>
              <a:t>défis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technologiques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Ex : </a:t>
            </a:r>
            <a:r>
              <a:rPr lang="en-US" dirty="0" err="1" smtClean="0">
                <a:solidFill>
                  <a:schemeClr val="tx1"/>
                </a:solidFill>
              </a:rPr>
              <a:t>éthique</a:t>
            </a:r>
            <a:r>
              <a:rPr lang="en-US" dirty="0" smtClean="0">
                <a:solidFill>
                  <a:schemeClr val="tx1"/>
                </a:solidFill>
              </a:rPr>
              <a:t> et </a:t>
            </a:r>
            <a:r>
              <a:rPr lang="en-US" dirty="0" err="1" smtClean="0">
                <a:solidFill>
                  <a:schemeClr val="tx1"/>
                </a:solidFill>
              </a:rPr>
              <a:t>génétique</a:t>
            </a:r>
            <a:r>
              <a:rPr lang="en-US" dirty="0" smtClean="0">
                <a:solidFill>
                  <a:schemeClr val="tx1"/>
                </a:solidFill>
              </a:rPr>
              <a:t>, innovations, </a:t>
            </a:r>
            <a:r>
              <a:rPr lang="fr-FR" dirty="0" smtClean="0">
                <a:solidFill>
                  <a:schemeClr val="tx1"/>
                </a:solidFill>
              </a:rPr>
              <a:t>transitions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écologiques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urbanisme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nouvelles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formes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d’expressions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artistiques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4835251" y="1951461"/>
            <a:ext cx="4447630" cy="31667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solidFill>
                  <a:srgbClr val="FF0000"/>
                </a:solidFill>
              </a:rPr>
              <a:t>Thématique</a:t>
            </a:r>
            <a:r>
              <a:rPr lang="en-US" sz="2200" b="1" dirty="0" smtClean="0">
                <a:solidFill>
                  <a:srgbClr val="FF0000"/>
                </a:solidFill>
              </a:rPr>
              <a:t> 2: </a:t>
            </a:r>
            <a:r>
              <a:rPr lang="fr-FR" sz="2200" b="1" dirty="0" smtClean="0">
                <a:solidFill>
                  <a:srgbClr val="FF0000"/>
                </a:solidFill>
              </a:rPr>
              <a:t>« Représentations »</a:t>
            </a:r>
            <a:endParaRPr lang="fr-FR" sz="2200" b="1" dirty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Axe 1: Faire entendre </a:t>
            </a:r>
            <a:r>
              <a:rPr lang="en-US" b="1" dirty="0" err="1" smtClean="0">
                <a:solidFill>
                  <a:schemeClr val="tx1"/>
                </a:solidFill>
              </a:rPr>
              <a:t>sa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voix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Ex: </a:t>
            </a:r>
            <a:r>
              <a:rPr lang="fr-FR" dirty="0">
                <a:solidFill>
                  <a:schemeClr val="tx1"/>
                </a:solidFill>
              </a:rPr>
              <a:t>les </a:t>
            </a:r>
            <a:r>
              <a:rPr lang="fr-FR" dirty="0" smtClean="0">
                <a:solidFill>
                  <a:schemeClr val="tx1"/>
                </a:solidFill>
              </a:rPr>
              <a:t>démocraties, pouvoirs </a:t>
            </a:r>
            <a:r>
              <a:rPr lang="fr-FR" dirty="0">
                <a:solidFill>
                  <a:schemeClr val="tx1"/>
                </a:solidFill>
              </a:rPr>
              <a:t>et contre </a:t>
            </a:r>
            <a:r>
              <a:rPr lang="fr-FR" dirty="0" smtClean="0">
                <a:solidFill>
                  <a:schemeClr val="tx1"/>
                </a:solidFill>
              </a:rPr>
              <a:t>pouvoirs…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Axe 2 : </a:t>
            </a:r>
            <a:r>
              <a:rPr lang="fr-FR" b="1" dirty="0">
                <a:solidFill>
                  <a:schemeClr val="tx1"/>
                </a:solidFill>
              </a:rPr>
              <a:t>S</a:t>
            </a:r>
            <a:r>
              <a:rPr lang="fr-FR" b="1" dirty="0" smtClean="0">
                <a:solidFill>
                  <a:schemeClr val="tx1"/>
                </a:solidFill>
              </a:rPr>
              <a:t>’informer et informer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Ex: les médias, le pouvoir politique, la liberté de la presse…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Axe 3: Représenter le monde et se représenter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Ex : le monde anglophone, les traditions et mutations…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720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183</Words>
  <Application>Microsoft Office PowerPoint</Application>
  <PresentationFormat>Personnalisé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rosycoston31@gmail.com</dc:creator>
  <cp:lastModifiedBy>dir-adjoint2</cp:lastModifiedBy>
  <cp:revision>59</cp:revision>
  <dcterms:created xsi:type="dcterms:W3CDTF">2019-02-09T14:44:44Z</dcterms:created>
  <dcterms:modified xsi:type="dcterms:W3CDTF">2020-06-30T06:47:50Z</dcterms:modified>
</cp:coreProperties>
</file>